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E0A7C-719A-42ED-8F1F-04F748EFBA35}" type="datetimeFigureOut">
              <a:rPr lang="ar-IQ" smtClean="0"/>
              <a:pPr/>
              <a:t>11/05/1432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1D48624-06ED-42EF-B335-C5CEB134CB5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BE0A7C-719A-42ED-8F1F-04F748EFBA35}" type="datetimeFigureOut">
              <a:rPr lang="ar-IQ" smtClean="0"/>
              <a:pPr/>
              <a:t>11/05/1432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1D48624-06ED-42EF-B335-C5CEB134CB5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6136" y="273050"/>
            <a:ext cx="3024336" cy="1162050"/>
          </a:xfrm>
        </p:spPr>
        <p:txBody>
          <a:bodyPr anchor="ctr"/>
          <a:lstStyle/>
          <a:p>
            <a:pPr algn="ctr" rtl="0"/>
            <a:r>
              <a:rPr lang="en-US" dirty="0" smtClean="0"/>
              <a:t> </a:t>
            </a:r>
            <a:r>
              <a:rPr lang="en-US" sz="3600" dirty="0" err="1" smtClean="0"/>
              <a:t>Pasteurella</a:t>
            </a:r>
            <a:endParaRPr lang="ar-IQ" sz="3600" dirty="0"/>
          </a:p>
        </p:txBody>
      </p:sp>
      <p:pic>
        <p:nvPicPr>
          <p:cNvPr id="7" name="Content Placeholder 6" descr="g054_l.jpg"/>
          <p:cNvPicPr>
            <a:picLocks noGrp="1" noChangeAspect="1"/>
          </p:cNvPicPr>
          <p:nvPr>
            <p:ph idx="1"/>
          </p:nvPr>
        </p:nvPicPr>
        <p:blipFill>
          <a:blip r:embed="rId3" cstate="print"/>
          <a:stretch>
            <a:fillRect/>
          </a:stretch>
        </p:blipFill>
        <p:spPr>
          <a:xfrm>
            <a:off x="5004048" y="2132856"/>
            <a:ext cx="3888431" cy="3964205"/>
          </a:xfrm>
        </p:spPr>
      </p:pic>
      <p:sp>
        <p:nvSpPr>
          <p:cNvPr id="6" name="Text Placeholder 5"/>
          <p:cNvSpPr>
            <a:spLocks noGrp="1"/>
          </p:cNvSpPr>
          <p:nvPr>
            <p:ph type="body" sz="half" idx="2"/>
          </p:nvPr>
        </p:nvSpPr>
        <p:spPr>
          <a:xfrm>
            <a:off x="251520" y="260648"/>
            <a:ext cx="4536504" cy="6264696"/>
          </a:xfrm>
        </p:spPr>
        <p:txBody>
          <a:bodyPr>
            <a:normAutofit/>
          </a:bodyPr>
          <a:lstStyle/>
          <a:p>
            <a:pPr algn="just" rtl="0"/>
            <a:r>
              <a:rPr lang="en-US" sz="2000" b="1" dirty="0" err="1" smtClean="0"/>
              <a:t>Pasteurella</a:t>
            </a:r>
            <a:r>
              <a:rPr lang="en-US" sz="2000" b="1" dirty="0" smtClean="0"/>
              <a:t> &amp; </a:t>
            </a:r>
            <a:r>
              <a:rPr lang="en-US" sz="2000" b="1" dirty="0" err="1" smtClean="0"/>
              <a:t>mannheimia</a:t>
            </a:r>
            <a:r>
              <a:rPr lang="en-US" sz="2000" b="1" dirty="0" smtClean="0"/>
              <a:t> </a:t>
            </a:r>
            <a:r>
              <a:rPr lang="en-US" sz="2000" dirty="0" smtClean="0"/>
              <a:t>are members of the family </a:t>
            </a:r>
            <a:r>
              <a:rPr lang="en-US" sz="2000" b="1" dirty="0" err="1" smtClean="0"/>
              <a:t>Pasteurellaceae</a:t>
            </a:r>
            <a:r>
              <a:rPr lang="en-US" sz="2000" dirty="0" smtClean="0"/>
              <a:t> that contain small, </a:t>
            </a:r>
            <a:r>
              <a:rPr lang="en-US" sz="2000" dirty="0" err="1" smtClean="0"/>
              <a:t>facultatively</a:t>
            </a:r>
            <a:r>
              <a:rPr lang="en-US" sz="2000" dirty="0" smtClean="0"/>
              <a:t> anaerobic, non-motile, G- rods or </a:t>
            </a:r>
            <a:r>
              <a:rPr lang="en-US" sz="2000" dirty="0" err="1" smtClean="0"/>
              <a:t>coccobacilli</a:t>
            </a:r>
            <a:r>
              <a:rPr lang="en-US" sz="2000" dirty="0" smtClean="0"/>
              <a:t> that do not form spores. Glucose is fermented without production of gas. The </a:t>
            </a:r>
            <a:r>
              <a:rPr lang="en-US" sz="2000" dirty="0" err="1" smtClean="0"/>
              <a:t>oxidase</a:t>
            </a:r>
            <a:r>
              <a:rPr lang="en-US" sz="2000" dirty="0" smtClean="0"/>
              <a:t> is +, the nitrate is </a:t>
            </a:r>
            <a:r>
              <a:rPr lang="en-US" sz="2000" dirty="0" err="1" smtClean="0"/>
              <a:t>reducd</a:t>
            </a:r>
            <a:r>
              <a:rPr lang="en-US" sz="2000" dirty="0" smtClean="0"/>
              <a:t> to nitrite. These organisms are found as mucosal </a:t>
            </a:r>
            <a:r>
              <a:rPr lang="en-US" sz="2000" dirty="0" err="1" smtClean="0"/>
              <a:t>commensals</a:t>
            </a:r>
            <a:r>
              <a:rPr lang="en-US" sz="2000" dirty="0" smtClean="0"/>
              <a:t> of the </a:t>
            </a:r>
            <a:r>
              <a:rPr lang="en-US" sz="2000" dirty="0" err="1" smtClean="0"/>
              <a:t>oropharynx</a:t>
            </a:r>
            <a:r>
              <a:rPr lang="en-US" sz="2000" dirty="0" smtClean="0"/>
              <a:t> &amp;GIT of healthy mammals, birds &amp; reptiles.</a:t>
            </a:r>
          </a:p>
          <a:p>
            <a:pPr algn="just" rtl="0"/>
            <a:r>
              <a:rPr lang="en-US" sz="2400" b="1" dirty="0" smtClean="0"/>
              <a:t>Genus </a:t>
            </a:r>
            <a:r>
              <a:rPr lang="en-US" sz="2400" b="1" dirty="0" err="1" smtClean="0"/>
              <a:t>Pasteurella</a:t>
            </a:r>
            <a:r>
              <a:rPr lang="en-US" sz="2400" b="1" dirty="0" smtClean="0"/>
              <a:t>:</a:t>
            </a:r>
          </a:p>
          <a:p>
            <a:pPr algn="just" rtl="0"/>
            <a:r>
              <a:rPr lang="en-US" sz="2000" dirty="0" smtClean="0"/>
              <a:t>The genus </a:t>
            </a:r>
            <a:r>
              <a:rPr lang="en-US" sz="2000" dirty="0" err="1" smtClean="0"/>
              <a:t>pasteurella</a:t>
            </a:r>
            <a:r>
              <a:rPr lang="en-US" sz="2000" dirty="0" smtClean="0"/>
              <a:t> contains veterinary pathogens that are small, non-motile, G- </a:t>
            </a:r>
            <a:r>
              <a:rPr lang="en-US" sz="2000" dirty="0" err="1" smtClean="0"/>
              <a:t>coccobacillary</a:t>
            </a:r>
            <a:r>
              <a:rPr lang="en-US" sz="2000" dirty="0" smtClean="0"/>
              <a:t> to rod-</a:t>
            </a:r>
            <a:r>
              <a:rPr lang="en-US" sz="2000" dirty="0" err="1" smtClean="0"/>
              <a:t>shapped</a:t>
            </a:r>
            <a:r>
              <a:rPr lang="en-US" sz="2000" dirty="0" smtClean="0"/>
              <a:t> bipolar staining appear single or pairs. They are nutritionally fastidious&amp; required blood or serum for growth., which is enhanced by increase CO2 concentration.</a:t>
            </a:r>
            <a:endParaRPr lang="ar-IQ"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3096344" cy="1162050"/>
          </a:xfrm>
        </p:spPr>
        <p:txBody>
          <a:bodyPr anchor="ctr">
            <a:normAutofit/>
          </a:bodyPr>
          <a:lstStyle/>
          <a:p>
            <a:pPr algn="ctr" rtl="0"/>
            <a:r>
              <a:rPr lang="en-US" sz="3200" dirty="0" smtClean="0"/>
              <a:t> Pathogenesis</a:t>
            </a:r>
            <a:endParaRPr lang="ar-IQ" sz="3200" dirty="0"/>
          </a:p>
        </p:txBody>
      </p:sp>
      <p:sp>
        <p:nvSpPr>
          <p:cNvPr id="3" name="Content Placeholder 2"/>
          <p:cNvSpPr>
            <a:spLocks noGrp="1"/>
          </p:cNvSpPr>
          <p:nvPr>
            <p:ph idx="1"/>
          </p:nvPr>
        </p:nvSpPr>
        <p:spPr>
          <a:xfrm>
            <a:off x="5940152" y="2996952"/>
            <a:ext cx="2746648" cy="3129211"/>
          </a:xfrm>
        </p:spPr>
        <p:txBody>
          <a:bodyPr/>
          <a:lstStyle/>
          <a:p>
            <a:endParaRPr lang="ar-IQ" dirty="0"/>
          </a:p>
        </p:txBody>
      </p:sp>
      <p:sp>
        <p:nvSpPr>
          <p:cNvPr id="4" name="Text Placeholder 3"/>
          <p:cNvSpPr>
            <a:spLocks noGrp="1"/>
          </p:cNvSpPr>
          <p:nvPr>
            <p:ph type="body" sz="half" idx="2"/>
          </p:nvPr>
        </p:nvSpPr>
        <p:spPr>
          <a:xfrm>
            <a:off x="0" y="0"/>
            <a:ext cx="5580112" cy="6858000"/>
          </a:xfrm>
        </p:spPr>
        <p:txBody>
          <a:bodyPr>
            <a:normAutofit lnSpcReduction="10000"/>
          </a:bodyPr>
          <a:lstStyle/>
          <a:p>
            <a:pPr algn="just" rtl="0"/>
            <a:r>
              <a:rPr lang="en-US" sz="2000" b="1" i="1" dirty="0" smtClean="0"/>
              <a:t>	P. </a:t>
            </a:r>
            <a:r>
              <a:rPr lang="en-US" sz="2000" b="1" i="1" dirty="0" err="1" smtClean="0"/>
              <a:t>Multocida</a:t>
            </a:r>
            <a:r>
              <a:rPr lang="en-US" sz="2000" b="1" i="1" dirty="0" smtClean="0"/>
              <a:t> </a:t>
            </a:r>
            <a:r>
              <a:rPr lang="en-US" sz="2000" b="1" dirty="0" smtClean="0"/>
              <a:t>strains associated with fowl cholera usually enter avian </a:t>
            </a:r>
            <a:r>
              <a:rPr lang="en-US" sz="2000" b="1" dirty="0" smtClean="0"/>
              <a:t>tissues </a:t>
            </a:r>
            <a:r>
              <a:rPr lang="en-US" sz="2000" b="1" dirty="0" smtClean="0"/>
              <a:t>through the mucous membrane of the pharynx, URT, conjunctiva. In </a:t>
            </a:r>
            <a:r>
              <a:rPr lang="en-US" sz="2000" b="1" dirty="0" err="1" smtClean="0"/>
              <a:t>atropic</a:t>
            </a:r>
            <a:r>
              <a:rPr lang="en-US" sz="2000" b="1" dirty="0" smtClean="0"/>
              <a:t> rhinitis </a:t>
            </a:r>
            <a:r>
              <a:rPr lang="en-US" sz="2000" b="1" dirty="0" err="1" smtClean="0"/>
              <a:t>toxigenic</a:t>
            </a:r>
            <a:r>
              <a:rPr lang="en-US" sz="2000" b="1" dirty="0" smtClean="0"/>
              <a:t> </a:t>
            </a:r>
            <a:r>
              <a:rPr lang="en-US" sz="2000" b="1" i="1" dirty="0" smtClean="0"/>
              <a:t>P. </a:t>
            </a:r>
            <a:r>
              <a:rPr lang="en-US" sz="2000" b="1" i="1" dirty="0" err="1" smtClean="0"/>
              <a:t>multocida</a:t>
            </a:r>
            <a:r>
              <a:rPr lang="en-US" sz="2000" b="1" i="1" dirty="0" smtClean="0"/>
              <a:t> </a:t>
            </a:r>
            <a:r>
              <a:rPr lang="en-US" sz="2000" b="1" dirty="0" smtClean="0"/>
              <a:t>strains of </a:t>
            </a:r>
            <a:r>
              <a:rPr lang="en-US" sz="2000" b="1" dirty="0" err="1" smtClean="0"/>
              <a:t>serogroup</a:t>
            </a:r>
            <a:r>
              <a:rPr lang="en-US" sz="2000" b="1" dirty="0" smtClean="0"/>
              <a:t> D attach to the membranes overlying nasal </a:t>
            </a:r>
            <a:r>
              <a:rPr lang="en-US" sz="2000" b="1" dirty="0" err="1" smtClean="0"/>
              <a:t>turbinates</a:t>
            </a:r>
            <a:r>
              <a:rPr lang="en-US" sz="2000" b="1" dirty="0" smtClean="0"/>
              <a:t>, organism multiply &amp; produce </a:t>
            </a:r>
            <a:r>
              <a:rPr lang="en-US" sz="2000" b="1" dirty="0" err="1" smtClean="0"/>
              <a:t>dermonecrotic</a:t>
            </a:r>
            <a:r>
              <a:rPr lang="en-US" sz="2000" b="1" dirty="0" smtClean="0"/>
              <a:t> toxins that destroys </a:t>
            </a:r>
            <a:r>
              <a:rPr lang="en-US" sz="2000" b="1" dirty="0" err="1" smtClean="0"/>
              <a:t>osteoblasts</a:t>
            </a:r>
            <a:r>
              <a:rPr lang="en-US" sz="2000" b="1" dirty="0" smtClean="0"/>
              <a:t> &amp; causes </a:t>
            </a:r>
            <a:r>
              <a:rPr lang="en-US" sz="2000" b="1" dirty="0" err="1" smtClean="0"/>
              <a:t>osteoclastic</a:t>
            </a:r>
            <a:r>
              <a:rPr lang="en-US" sz="2000" b="1" dirty="0" smtClean="0"/>
              <a:t> </a:t>
            </a:r>
            <a:r>
              <a:rPr lang="en-US" sz="2000" b="1" dirty="0" err="1" smtClean="0"/>
              <a:t>lysis</a:t>
            </a:r>
            <a:r>
              <a:rPr lang="en-US" sz="2000" b="1" dirty="0" smtClean="0"/>
              <a:t> resulting in turbinate destruction.</a:t>
            </a:r>
          </a:p>
          <a:p>
            <a:pPr algn="just" rtl="0"/>
            <a:r>
              <a:rPr lang="en-US" sz="2000" b="1" dirty="0" smtClean="0"/>
              <a:t>	Virulence factors of </a:t>
            </a:r>
            <a:r>
              <a:rPr lang="en-US" sz="2000" b="1" dirty="0" err="1" smtClean="0"/>
              <a:t>pasteurella</a:t>
            </a:r>
            <a:r>
              <a:rPr lang="en-US" sz="2000" b="1" dirty="0" smtClean="0"/>
              <a:t> spp. Include capsule, </a:t>
            </a:r>
            <a:r>
              <a:rPr lang="en-US" sz="2000" b="1" dirty="0" err="1" smtClean="0"/>
              <a:t>endotoxin</a:t>
            </a:r>
            <a:r>
              <a:rPr lang="en-US" sz="2000" b="1" dirty="0" smtClean="0"/>
              <a:t>, </a:t>
            </a:r>
            <a:r>
              <a:rPr lang="en-US" sz="2000" b="1" dirty="0" err="1" smtClean="0"/>
              <a:t>exotoxin</a:t>
            </a:r>
            <a:r>
              <a:rPr lang="en-US" sz="2000" b="1" dirty="0" smtClean="0"/>
              <a:t>, </a:t>
            </a:r>
            <a:r>
              <a:rPr lang="en-US" sz="2000" b="1" dirty="0" err="1" smtClean="0"/>
              <a:t>adhesins</a:t>
            </a:r>
            <a:r>
              <a:rPr lang="en-US" sz="2000" b="1" dirty="0" smtClean="0"/>
              <a:t>, </a:t>
            </a:r>
            <a:r>
              <a:rPr lang="en-US" sz="2000" b="1" dirty="0" err="1" smtClean="0"/>
              <a:t>hemagglutinins</a:t>
            </a:r>
            <a:r>
              <a:rPr lang="en-US" sz="2000" b="1" dirty="0" smtClean="0"/>
              <a:t>, &amp; proteases. Strain with </a:t>
            </a:r>
            <a:r>
              <a:rPr lang="en-US" sz="2000" b="1" dirty="0" err="1" smtClean="0"/>
              <a:t>hyaluronic</a:t>
            </a:r>
            <a:r>
              <a:rPr lang="en-US" sz="2000" b="1" dirty="0" smtClean="0"/>
              <a:t> acid capsule are more resistant to </a:t>
            </a:r>
            <a:r>
              <a:rPr lang="en-US" sz="2000" b="1" dirty="0" err="1" smtClean="0"/>
              <a:t>phagocytosis</a:t>
            </a:r>
            <a:r>
              <a:rPr lang="en-US" sz="2000" b="1" dirty="0" smtClean="0"/>
              <a:t> &amp; intracellular killing. </a:t>
            </a:r>
            <a:r>
              <a:rPr lang="en-US" sz="2000" b="1" dirty="0" err="1" smtClean="0"/>
              <a:t>Endotoxin</a:t>
            </a:r>
            <a:r>
              <a:rPr lang="en-US" sz="2000" b="1" dirty="0" smtClean="0"/>
              <a:t> or </a:t>
            </a:r>
            <a:r>
              <a:rPr lang="en-US" sz="2000" b="1" dirty="0" err="1" smtClean="0"/>
              <a:t>lipopolysaccharide</a:t>
            </a:r>
            <a:r>
              <a:rPr lang="en-US" sz="2000" b="1" dirty="0" smtClean="0"/>
              <a:t> is </a:t>
            </a:r>
            <a:r>
              <a:rPr lang="en-US" sz="2000" b="1" dirty="0" err="1" smtClean="0"/>
              <a:t>pyrogenic</a:t>
            </a:r>
            <a:r>
              <a:rPr lang="en-US" sz="2000" b="1" dirty="0" smtClean="0"/>
              <a:t>. Strains of </a:t>
            </a:r>
            <a:r>
              <a:rPr lang="en-US" sz="2000" b="1" dirty="0" err="1" smtClean="0"/>
              <a:t>serogroup</a:t>
            </a:r>
            <a:r>
              <a:rPr lang="en-US" sz="2000" b="1" dirty="0" smtClean="0"/>
              <a:t> A,B &amp; D have type 4 </a:t>
            </a:r>
            <a:r>
              <a:rPr lang="en-US" sz="2000" b="1" dirty="0" err="1" smtClean="0"/>
              <a:t>fimbriae</a:t>
            </a:r>
            <a:r>
              <a:rPr lang="en-US" sz="2000" b="1" dirty="0" smtClean="0"/>
              <a:t> with adhesion to host epithelial cells.</a:t>
            </a:r>
          </a:p>
          <a:p>
            <a:pPr algn="just" rtl="0"/>
            <a:r>
              <a:rPr lang="en-US" sz="2000" b="1" i="1" dirty="0" smtClean="0"/>
              <a:t>	P. </a:t>
            </a:r>
            <a:r>
              <a:rPr lang="en-US" sz="2000" b="1" i="1" dirty="0" err="1" smtClean="0"/>
              <a:t>multocida</a:t>
            </a:r>
            <a:r>
              <a:rPr lang="en-US" sz="2000" b="1" i="1" dirty="0" smtClean="0"/>
              <a:t> </a:t>
            </a:r>
            <a:r>
              <a:rPr lang="en-US" sz="2000" b="1" dirty="0" smtClean="0"/>
              <a:t>expresses a </a:t>
            </a:r>
            <a:r>
              <a:rPr lang="en-US" sz="2000" b="1" dirty="0" err="1" smtClean="0"/>
              <a:t>siderophore</a:t>
            </a:r>
            <a:r>
              <a:rPr lang="en-US" sz="2000" b="1" dirty="0" smtClean="0"/>
              <a:t> called </a:t>
            </a:r>
            <a:r>
              <a:rPr lang="en-US" sz="2000" b="1" dirty="0" err="1" smtClean="0"/>
              <a:t>multocidin</a:t>
            </a:r>
            <a:r>
              <a:rPr lang="en-US" sz="2000" b="1" dirty="0" smtClean="0"/>
              <a:t> which scavenges iron from host iron-binding </a:t>
            </a:r>
            <a:r>
              <a:rPr lang="en-US" sz="2000" b="1" dirty="0" err="1" smtClean="0"/>
              <a:t>glycoproteins</a:t>
            </a:r>
            <a:r>
              <a:rPr lang="en-US" sz="2000" b="1" dirty="0" smtClean="0"/>
              <a:t>.</a:t>
            </a:r>
          </a:p>
          <a:p>
            <a:pPr algn="just" rtl="0"/>
            <a:r>
              <a:rPr lang="en-US" sz="2000" b="1" i="1" dirty="0" smtClean="0"/>
              <a:t>	P. </a:t>
            </a:r>
            <a:r>
              <a:rPr lang="en-US" sz="2000" b="1" i="1" dirty="0" err="1" smtClean="0"/>
              <a:t>trehalosi</a:t>
            </a:r>
            <a:r>
              <a:rPr lang="en-US" sz="2000" b="1" i="1" dirty="0" smtClean="0"/>
              <a:t> </a:t>
            </a:r>
            <a:r>
              <a:rPr lang="en-US" sz="2000" b="1" dirty="0" smtClean="0"/>
              <a:t>produce </a:t>
            </a:r>
            <a:r>
              <a:rPr lang="en-US" sz="2000" b="1" dirty="0" err="1" smtClean="0"/>
              <a:t>collagenase</a:t>
            </a:r>
            <a:r>
              <a:rPr lang="en-US" sz="2000" b="1" dirty="0" smtClean="0"/>
              <a:t> which may destroy collagen in the lung </a:t>
            </a:r>
            <a:r>
              <a:rPr lang="en-US" sz="2000" b="1" dirty="0" err="1" smtClean="0"/>
              <a:t>paranchyma</a:t>
            </a:r>
            <a:r>
              <a:rPr lang="en-US" sz="2000" b="1" dirty="0" smtClean="0"/>
              <a:t> allowing deeper penetration f the bacteria &amp; further inflammation.</a:t>
            </a:r>
            <a:endParaRPr lang="ar-IQ"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273050"/>
            <a:ext cx="3096344" cy="1499766"/>
          </a:xfrm>
        </p:spPr>
        <p:txBody>
          <a:bodyPr anchor="ctr"/>
          <a:lstStyle/>
          <a:p>
            <a:pPr algn="ctr" rtl="0"/>
            <a:r>
              <a:rPr lang="en-US" dirty="0" smtClean="0"/>
              <a:t> </a:t>
            </a:r>
            <a:r>
              <a:rPr lang="en-US" sz="3200" dirty="0" smtClean="0"/>
              <a:t>Laboratory diagnosis</a:t>
            </a:r>
            <a:endParaRPr lang="ar-IQ" sz="3200" dirty="0"/>
          </a:p>
        </p:txBody>
      </p:sp>
      <p:pic>
        <p:nvPicPr>
          <p:cNvPr id="5" name="Content Placeholder 4" descr="pasteurellamultocida.jpg"/>
          <p:cNvPicPr>
            <a:picLocks noGrp="1" noChangeAspect="1"/>
          </p:cNvPicPr>
          <p:nvPr>
            <p:ph idx="1"/>
          </p:nvPr>
        </p:nvPicPr>
        <p:blipFill>
          <a:blip r:embed="rId2" cstate="print"/>
          <a:stretch>
            <a:fillRect/>
          </a:stretch>
        </p:blipFill>
        <p:spPr>
          <a:xfrm>
            <a:off x="5795963" y="2492897"/>
            <a:ext cx="3168525" cy="3514204"/>
          </a:xfrm>
        </p:spPr>
      </p:pic>
      <p:sp>
        <p:nvSpPr>
          <p:cNvPr id="4" name="Text Placeholder 3"/>
          <p:cNvSpPr>
            <a:spLocks noGrp="1"/>
          </p:cNvSpPr>
          <p:nvPr>
            <p:ph type="body" sz="half" idx="2"/>
          </p:nvPr>
        </p:nvSpPr>
        <p:spPr>
          <a:xfrm>
            <a:off x="251520" y="260648"/>
            <a:ext cx="5328592" cy="6336704"/>
          </a:xfrm>
        </p:spPr>
        <p:txBody>
          <a:bodyPr>
            <a:normAutofit fontScale="92500"/>
          </a:bodyPr>
          <a:lstStyle/>
          <a:p>
            <a:pPr marL="457200" indent="-457200" algn="just" rtl="0">
              <a:buAutoNum type="arabicPeriod"/>
            </a:pPr>
            <a:r>
              <a:rPr lang="en-US" sz="2400" b="1" dirty="0" smtClean="0"/>
              <a:t>Isolation of the causative organism from the affected tissue. The routine isolation medium is blood agar although </a:t>
            </a:r>
            <a:r>
              <a:rPr lang="en-US" sz="2400" b="1" dirty="0" err="1" smtClean="0"/>
              <a:t>pasteurella</a:t>
            </a:r>
            <a:r>
              <a:rPr lang="en-US" sz="2400" b="1" dirty="0" smtClean="0"/>
              <a:t> V-factor dependent grow well on chocolate agar incubates at 5% CO2 at 37 C for 24-48 hrs.</a:t>
            </a:r>
          </a:p>
          <a:p>
            <a:pPr marL="457200" indent="-457200" algn="just" rtl="0">
              <a:buAutoNum type="arabicPeriod"/>
            </a:pPr>
            <a:r>
              <a:rPr lang="en-US" sz="2400" b="1" dirty="0" smtClean="0"/>
              <a:t>Colonial morphology, Gram stain  &amp; biochemical reactions including </a:t>
            </a:r>
            <a:r>
              <a:rPr lang="en-US" sz="2400" b="1" dirty="0" err="1" smtClean="0"/>
              <a:t>oxidase</a:t>
            </a:r>
            <a:r>
              <a:rPr lang="en-US" sz="2400" b="1" dirty="0" smtClean="0"/>
              <a:t>, </a:t>
            </a:r>
            <a:r>
              <a:rPr lang="en-US" sz="2400" b="1" dirty="0" err="1" smtClean="0"/>
              <a:t>catalase</a:t>
            </a:r>
            <a:r>
              <a:rPr lang="en-US" sz="2400" b="1" dirty="0" smtClean="0"/>
              <a:t>, nitrate reduction, </a:t>
            </a:r>
            <a:r>
              <a:rPr lang="en-US" sz="2400" b="1" dirty="0" err="1" smtClean="0"/>
              <a:t>urease</a:t>
            </a:r>
            <a:r>
              <a:rPr lang="en-US" sz="2400" b="1" dirty="0" smtClean="0"/>
              <a:t>, </a:t>
            </a:r>
            <a:r>
              <a:rPr lang="en-US" sz="2400" b="1" dirty="0" err="1" smtClean="0"/>
              <a:t>hemolysin</a:t>
            </a:r>
            <a:r>
              <a:rPr lang="en-US" sz="2400" b="1" dirty="0" smtClean="0"/>
              <a:t> &amp; </a:t>
            </a:r>
            <a:r>
              <a:rPr lang="en-US" sz="2400" b="1" dirty="0" err="1" smtClean="0"/>
              <a:t>indol</a:t>
            </a:r>
            <a:r>
              <a:rPr lang="en-US" sz="2400" b="1" dirty="0" smtClean="0"/>
              <a:t> production.</a:t>
            </a:r>
          </a:p>
          <a:p>
            <a:pPr marL="457200" indent="-457200" algn="just" rtl="0">
              <a:buAutoNum type="arabicPeriod"/>
            </a:pPr>
            <a:r>
              <a:rPr lang="en-US" sz="2400" b="1" dirty="0" smtClean="0"/>
              <a:t>Sugar fermentation to differentiate </a:t>
            </a:r>
            <a:r>
              <a:rPr lang="en-US" sz="2400" b="1" dirty="0" err="1" smtClean="0"/>
              <a:t>pasteurella</a:t>
            </a:r>
            <a:r>
              <a:rPr lang="en-US" sz="2400" b="1" dirty="0" smtClean="0"/>
              <a:t> spp.</a:t>
            </a:r>
          </a:p>
          <a:p>
            <a:pPr marL="457200" indent="-457200" algn="just" rtl="0">
              <a:buAutoNum type="arabicPeriod"/>
            </a:pPr>
            <a:r>
              <a:rPr lang="en-US" sz="2400" b="1" dirty="0" smtClean="0"/>
              <a:t>Serological tests for diagnosis of fowl cholera ( agglutination &amp; agar gel diffusion precipitation tests) have limited value in the chronic disease &amp; no value in acute form of the disease.</a:t>
            </a:r>
            <a:endParaRPr lang="ar-IQ"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8144" y="273050"/>
            <a:ext cx="2880320" cy="1643782"/>
          </a:xfrm>
        </p:spPr>
        <p:txBody>
          <a:bodyPr anchor="ctr">
            <a:noAutofit/>
          </a:bodyPr>
          <a:lstStyle/>
          <a:p>
            <a:pPr algn="ctr" rtl="0"/>
            <a:r>
              <a:rPr lang="en-US" sz="3600" dirty="0" smtClean="0"/>
              <a:t>Diseases </a:t>
            </a:r>
            <a:br>
              <a:rPr lang="en-US" sz="3600" dirty="0" smtClean="0"/>
            </a:br>
            <a:r>
              <a:rPr lang="en-US" sz="3600" dirty="0" smtClean="0"/>
              <a:t>&amp; Epidemiology</a:t>
            </a:r>
            <a:endParaRPr lang="ar-IQ" sz="3600" dirty="0"/>
          </a:p>
        </p:txBody>
      </p:sp>
      <p:sp>
        <p:nvSpPr>
          <p:cNvPr id="3" name="Content Placeholder 2"/>
          <p:cNvSpPr>
            <a:spLocks noGrp="1"/>
          </p:cNvSpPr>
          <p:nvPr>
            <p:ph idx="1"/>
          </p:nvPr>
        </p:nvSpPr>
        <p:spPr>
          <a:xfrm>
            <a:off x="5940152" y="3068960"/>
            <a:ext cx="2746648" cy="3057203"/>
          </a:xfrm>
        </p:spPr>
        <p:txBody>
          <a:bodyPr/>
          <a:lstStyle/>
          <a:p>
            <a:endParaRPr lang="ar-IQ" dirty="0"/>
          </a:p>
        </p:txBody>
      </p:sp>
      <p:sp>
        <p:nvSpPr>
          <p:cNvPr id="4" name="Text Placeholder 3"/>
          <p:cNvSpPr>
            <a:spLocks noGrp="1"/>
          </p:cNvSpPr>
          <p:nvPr>
            <p:ph type="body" sz="half" idx="2"/>
          </p:nvPr>
        </p:nvSpPr>
        <p:spPr>
          <a:xfrm>
            <a:off x="179512" y="188640"/>
            <a:ext cx="5616624" cy="6408712"/>
          </a:xfrm>
        </p:spPr>
        <p:txBody>
          <a:bodyPr>
            <a:normAutofit/>
          </a:bodyPr>
          <a:lstStyle/>
          <a:p>
            <a:pPr algn="just" rtl="0"/>
            <a:r>
              <a:rPr lang="en-US" sz="2000" b="1" i="1" dirty="0" err="1" smtClean="0"/>
              <a:t>P.multocida</a:t>
            </a:r>
            <a:r>
              <a:rPr lang="en-US" sz="2000" b="1" dirty="0" smtClean="0"/>
              <a:t> is among the most fascinating bacterial pathogen particularly in its wide host range. It is associated with a wide range of major diseases in animals, such as hemorrhagic septicemia in cattle (often as secondary invaders). </a:t>
            </a:r>
            <a:r>
              <a:rPr lang="en-US" sz="2000" b="1" dirty="0" err="1" smtClean="0"/>
              <a:t>Fowel</a:t>
            </a:r>
            <a:r>
              <a:rPr lang="en-US" sz="2000" b="1" dirty="0" smtClean="0"/>
              <a:t> cholera, atrophic rhinitis &amp; rabbit </a:t>
            </a:r>
            <a:r>
              <a:rPr lang="en-US" sz="2000" b="1" dirty="0" err="1" smtClean="0"/>
              <a:t>pasterurellosis</a:t>
            </a:r>
            <a:r>
              <a:rPr lang="en-US" sz="2000" b="1" dirty="0" smtClean="0"/>
              <a:t>. The organism is </a:t>
            </a:r>
            <a:r>
              <a:rPr lang="en-US" sz="2000" b="1" dirty="0" err="1" smtClean="0"/>
              <a:t>zoonotic</a:t>
            </a:r>
            <a:r>
              <a:rPr lang="en-US" sz="2000" b="1" dirty="0" smtClean="0"/>
              <a:t>, &amp; human infection are derived largely from animal bits. In developing countries </a:t>
            </a:r>
            <a:r>
              <a:rPr lang="en-US" sz="2000" b="1" dirty="0" err="1" smtClean="0"/>
              <a:t>pasterurellosis</a:t>
            </a:r>
            <a:r>
              <a:rPr lang="en-US" sz="2000" b="1" dirty="0" smtClean="0"/>
              <a:t> remains a widespread problem with serious economic consequences.</a:t>
            </a:r>
          </a:p>
          <a:p>
            <a:pPr algn="just" rtl="0"/>
            <a:r>
              <a:rPr lang="en-US" sz="2000" b="1" dirty="0" smtClean="0"/>
              <a:t>Many </a:t>
            </a:r>
            <a:r>
              <a:rPr lang="en-US" sz="2000" b="1" i="1" dirty="0" err="1" smtClean="0"/>
              <a:t>P.multocida</a:t>
            </a:r>
            <a:r>
              <a:rPr lang="en-US" sz="2000" b="1" dirty="0" smtClean="0"/>
              <a:t> strains express a polysaccharide capsule, 5 </a:t>
            </a:r>
            <a:r>
              <a:rPr lang="en-US" sz="2000" b="1" dirty="0" err="1" smtClean="0"/>
              <a:t>serogroups</a:t>
            </a:r>
            <a:r>
              <a:rPr lang="en-US" sz="2000" b="1" dirty="0" smtClean="0"/>
              <a:t> (A,B,D,E and F) are distinguished by direct </a:t>
            </a:r>
            <a:r>
              <a:rPr lang="en-US" sz="2000" b="1" dirty="0" err="1" smtClean="0"/>
              <a:t>hemagglutination</a:t>
            </a:r>
            <a:r>
              <a:rPr lang="en-US" sz="2000" b="1" dirty="0" smtClean="0"/>
              <a:t> of capsular antigen. Type A strain cause </a:t>
            </a:r>
            <a:r>
              <a:rPr lang="en-US" sz="2000" b="1" dirty="0" err="1" smtClean="0"/>
              <a:t>fowel</a:t>
            </a:r>
            <a:r>
              <a:rPr lang="en-US" sz="2000" b="1" dirty="0" smtClean="0"/>
              <a:t> cholera,  rabbit snuffles &amp; bovine pneumonia. Hemorrhagic septicemia strains belong to </a:t>
            </a:r>
            <a:r>
              <a:rPr lang="en-US" sz="2000" b="1" dirty="0" err="1" smtClean="0"/>
              <a:t>serogroup</a:t>
            </a:r>
            <a:r>
              <a:rPr lang="en-US" sz="2000" b="1" dirty="0" smtClean="0"/>
              <a:t> B &amp; E, &amp; swine atrophic rhinitis  strain to </a:t>
            </a:r>
            <a:r>
              <a:rPr lang="en-US" sz="2000" b="1" dirty="0" err="1" smtClean="0"/>
              <a:t>serogroup</a:t>
            </a:r>
            <a:r>
              <a:rPr lang="en-US" sz="2000" b="1" dirty="0" smtClean="0"/>
              <a:t> D. Type F  strains have been recovered mainly from turkeys.</a:t>
            </a:r>
          </a:p>
          <a:p>
            <a:pPr algn="just" rtl="0"/>
            <a:r>
              <a:rPr lang="en-US" sz="2000" b="1" dirty="0" smtClean="0"/>
              <a:t>By gel precipitation of O (somatic) Ag  at least 16 types are deigned.</a:t>
            </a:r>
            <a:endParaRPr lang="ar-IQ"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2952328" cy="2003822"/>
          </a:xfrm>
        </p:spPr>
        <p:txBody>
          <a:bodyPr anchor="ctr">
            <a:normAutofit/>
          </a:bodyPr>
          <a:lstStyle/>
          <a:p>
            <a:pPr algn="ctr" rtl="0"/>
            <a:r>
              <a:rPr lang="en-US" sz="2800" dirty="0" smtClean="0"/>
              <a:t>Hemorrhagic septicemia</a:t>
            </a:r>
            <a:endParaRPr lang="ar-IQ" sz="2800" dirty="0"/>
          </a:p>
        </p:txBody>
      </p:sp>
      <p:pic>
        <p:nvPicPr>
          <p:cNvPr id="5" name="Content Placeholder 4" descr="Class_3.jpg"/>
          <p:cNvPicPr>
            <a:picLocks noGrp="1" noChangeAspect="1"/>
          </p:cNvPicPr>
          <p:nvPr>
            <p:ph idx="1"/>
          </p:nvPr>
        </p:nvPicPr>
        <p:blipFill>
          <a:blip r:embed="rId2" cstate="print"/>
          <a:stretch>
            <a:fillRect/>
          </a:stretch>
        </p:blipFill>
        <p:spPr>
          <a:xfrm>
            <a:off x="5940425" y="2204864"/>
            <a:ext cx="3024063" cy="4176463"/>
          </a:xfrm>
        </p:spPr>
      </p:pic>
      <p:sp>
        <p:nvSpPr>
          <p:cNvPr id="4" name="Text Placeholder 3"/>
          <p:cNvSpPr>
            <a:spLocks noGrp="1"/>
          </p:cNvSpPr>
          <p:nvPr>
            <p:ph type="body" sz="half" idx="2"/>
          </p:nvPr>
        </p:nvSpPr>
        <p:spPr>
          <a:xfrm>
            <a:off x="0" y="0"/>
            <a:ext cx="5652120" cy="6858000"/>
          </a:xfrm>
        </p:spPr>
        <p:txBody>
          <a:bodyPr>
            <a:normAutofit/>
          </a:bodyPr>
          <a:lstStyle/>
          <a:p>
            <a:pPr algn="just" rtl="0"/>
            <a:r>
              <a:rPr lang="en-US" sz="2000" b="1" dirty="0" smtClean="0"/>
              <a:t>	Hemorrhagic septicemia is an acute, highly fatal disease of cattle, water buffaloes caused by </a:t>
            </a:r>
            <a:r>
              <a:rPr lang="en-US" sz="2000" b="1" i="1" dirty="0" err="1" smtClean="0"/>
              <a:t>P.multocida</a:t>
            </a:r>
            <a:r>
              <a:rPr lang="en-US" sz="2000" b="1" i="1" dirty="0" smtClean="0"/>
              <a:t> </a:t>
            </a:r>
            <a:r>
              <a:rPr lang="en-US" sz="2000" b="1" dirty="0" smtClean="0"/>
              <a:t>serotypes B2 &amp; E2. Buffaloes appear to be the most susceptible animals, and cases occur sporadically in goats. sheep, camels. The disease causes significant economic losses in tropical &amp; subtropical regions of Asia &amp; Africa. Disease outbreaks are </a:t>
            </a:r>
            <a:r>
              <a:rPr lang="en-US" sz="2000" b="1" dirty="0" smtClean="0"/>
              <a:t>usually </a:t>
            </a:r>
            <a:r>
              <a:rPr lang="en-US" sz="2000" b="1" dirty="0" smtClean="0"/>
              <a:t>preceded by drastic changes in weather, poor nutrition &amp; </a:t>
            </a:r>
            <a:r>
              <a:rPr lang="en-US" sz="2000" b="1" dirty="0" err="1" smtClean="0"/>
              <a:t>overcroeding</a:t>
            </a:r>
            <a:r>
              <a:rPr lang="en-US" sz="2000" b="1" dirty="0" smtClean="0"/>
              <a:t>. 	Morbidity &amp; mortality rates  vary from 50% to 100%. 50% of healthy animals in herds that experienced disease harbor the organism on their tonsils or nasopharyngeal mucosa as compared ton 3-5% in disease free- herds.</a:t>
            </a:r>
          </a:p>
          <a:p>
            <a:pPr algn="just" rtl="0"/>
            <a:r>
              <a:rPr lang="en-US" sz="2000" b="1" dirty="0" smtClean="0"/>
              <a:t>	Spread occurs directly or indirectly to susceptible animals from contact with saliva or nasal discharge from carrier or clinically ill animals.</a:t>
            </a:r>
          </a:p>
          <a:p>
            <a:pPr algn="just" rtl="0"/>
            <a:r>
              <a:rPr lang="en-US" sz="2000" b="1" dirty="0" smtClean="0"/>
              <a:t>The disease is characterized by acute septicemia, high fever, profuse salivation, </a:t>
            </a:r>
            <a:r>
              <a:rPr lang="en-US" sz="2000" b="1" dirty="0" err="1" smtClean="0"/>
              <a:t>dyspnea</a:t>
            </a:r>
            <a:r>
              <a:rPr lang="en-US" sz="2000" b="1" dirty="0" smtClean="0"/>
              <a:t>, subcutaneous </a:t>
            </a:r>
            <a:r>
              <a:rPr lang="en-US" sz="2000" b="1" dirty="0" err="1" smtClean="0"/>
              <a:t>petechiation</a:t>
            </a:r>
            <a:r>
              <a:rPr lang="en-US" sz="2000" b="1" dirty="0" smtClean="0"/>
              <a:t> &amp; occasionally dysentery. Death occur within 24 hrs.</a:t>
            </a:r>
            <a:endParaRPr lang="ar-IQ"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IQ"/>
          </a:p>
        </p:txBody>
      </p:sp>
      <p:pic>
        <p:nvPicPr>
          <p:cNvPr id="8" name="Content Placeholder 7" descr="pig_lung_wpmult_large.png"/>
          <p:cNvPicPr>
            <a:picLocks noGrp="1" noChangeAspect="1"/>
          </p:cNvPicPr>
          <p:nvPr>
            <p:ph sz="half" idx="1"/>
          </p:nvPr>
        </p:nvPicPr>
        <p:blipFill>
          <a:blip r:embed="rId2" cstate="print"/>
          <a:stretch>
            <a:fillRect/>
          </a:stretch>
        </p:blipFill>
        <p:spPr>
          <a:xfrm>
            <a:off x="251520" y="1844825"/>
            <a:ext cx="4244280" cy="4608512"/>
          </a:xfrm>
        </p:spPr>
      </p:pic>
      <p:pic>
        <p:nvPicPr>
          <p:cNvPr id="9" name="Content Placeholder 8" descr="Image10.jpg"/>
          <p:cNvPicPr>
            <a:picLocks noGrp="1" noChangeAspect="1"/>
          </p:cNvPicPr>
          <p:nvPr>
            <p:ph sz="half" idx="2"/>
          </p:nvPr>
        </p:nvPicPr>
        <p:blipFill>
          <a:blip r:embed="rId3" cstate="print"/>
          <a:stretch>
            <a:fillRect/>
          </a:stretch>
        </p:blipFill>
        <p:spPr>
          <a:xfrm>
            <a:off x="4644008" y="1844824"/>
            <a:ext cx="4320479" cy="43924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24128" y="273050"/>
            <a:ext cx="3096344" cy="1787798"/>
          </a:xfrm>
        </p:spPr>
        <p:txBody>
          <a:bodyPr anchor="ctr">
            <a:normAutofit/>
          </a:bodyPr>
          <a:lstStyle/>
          <a:p>
            <a:pPr algn="ctr" rtl="0"/>
            <a:r>
              <a:rPr lang="en-US" dirty="0" smtClean="0"/>
              <a:t> </a:t>
            </a:r>
            <a:r>
              <a:rPr lang="en-US" sz="3200" dirty="0" smtClean="0"/>
              <a:t>Bovine &amp; porcine pneumonia</a:t>
            </a:r>
            <a:endParaRPr lang="ar-IQ" sz="3200" dirty="0"/>
          </a:p>
        </p:txBody>
      </p:sp>
      <p:sp>
        <p:nvSpPr>
          <p:cNvPr id="6" name="Content Placeholder 5"/>
          <p:cNvSpPr>
            <a:spLocks noGrp="1"/>
          </p:cNvSpPr>
          <p:nvPr>
            <p:ph idx="1"/>
          </p:nvPr>
        </p:nvSpPr>
        <p:spPr>
          <a:xfrm>
            <a:off x="5868144" y="2996952"/>
            <a:ext cx="2818656" cy="3129211"/>
          </a:xfrm>
        </p:spPr>
        <p:txBody>
          <a:bodyPr/>
          <a:lstStyle/>
          <a:p>
            <a:endParaRPr lang="ar-IQ" dirty="0"/>
          </a:p>
        </p:txBody>
      </p:sp>
      <p:sp>
        <p:nvSpPr>
          <p:cNvPr id="7" name="Text Placeholder 6"/>
          <p:cNvSpPr>
            <a:spLocks noGrp="1"/>
          </p:cNvSpPr>
          <p:nvPr>
            <p:ph type="body" sz="half" idx="2"/>
          </p:nvPr>
        </p:nvSpPr>
        <p:spPr>
          <a:xfrm>
            <a:off x="179512" y="188640"/>
            <a:ext cx="5328592" cy="6336704"/>
          </a:xfrm>
        </p:spPr>
        <p:txBody>
          <a:bodyPr>
            <a:normAutofit/>
          </a:bodyPr>
          <a:lstStyle/>
          <a:p>
            <a:pPr algn="just" rtl="0"/>
            <a:r>
              <a:rPr lang="en-US" sz="2400" b="1" i="1" dirty="0" err="1" smtClean="0"/>
              <a:t>P.Multocid</a:t>
            </a:r>
            <a:r>
              <a:rPr lang="en-US" sz="2400" b="1" dirty="0" smtClean="0"/>
              <a:t> </a:t>
            </a:r>
            <a:r>
              <a:rPr lang="en-US" sz="2400" b="1" dirty="0" err="1" smtClean="0"/>
              <a:t>serogroup</a:t>
            </a:r>
            <a:r>
              <a:rPr lang="en-US" sz="2400" b="1" dirty="0" smtClean="0"/>
              <a:t> A3 is isolated frequently  from beef cattle with </a:t>
            </a:r>
            <a:r>
              <a:rPr lang="en-US" sz="2400" b="1" dirty="0" err="1" smtClean="0"/>
              <a:t>fibrinous</a:t>
            </a:r>
            <a:r>
              <a:rPr lang="en-US" sz="2400" b="1" dirty="0" smtClean="0"/>
              <a:t> </a:t>
            </a:r>
            <a:r>
              <a:rPr lang="en-US" sz="2400" b="1" dirty="0" err="1" smtClean="0"/>
              <a:t>broncho</a:t>
            </a:r>
            <a:r>
              <a:rPr lang="en-US" sz="2400" b="1" dirty="0" smtClean="0"/>
              <a:t>- &amp; </a:t>
            </a:r>
            <a:r>
              <a:rPr lang="en-US" sz="2400" b="1" dirty="0" err="1" smtClean="0"/>
              <a:t>pleuropneumonia</a:t>
            </a:r>
            <a:r>
              <a:rPr lang="en-US" sz="2400" b="1" dirty="0" smtClean="0"/>
              <a:t>  as part of bovine respiratory disease complex. The disease affect most frequently the recently weaned animals. The organism is regarded as opportunistic pathogen with low virulence that usually invade as secondary to viral or bacterial pneumonia.</a:t>
            </a:r>
            <a:endParaRPr lang="ar-IQ"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3024336" cy="1162050"/>
          </a:xfrm>
        </p:spPr>
        <p:txBody>
          <a:bodyPr anchor="ctr">
            <a:normAutofit/>
          </a:bodyPr>
          <a:lstStyle/>
          <a:p>
            <a:pPr algn="ctr" rtl="0"/>
            <a:r>
              <a:rPr lang="en-US" sz="3600" dirty="0" err="1" smtClean="0"/>
              <a:t>Fowel</a:t>
            </a:r>
            <a:r>
              <a:rPr lang="en-US" sz="3600" dirty="0" smtClean="0"/>
              <a:t> cholera</a:t>
            </a:r>
            <a:endParaRPr lang="ar-IQ" sz="3600" dirty="0"/>
          </a:p>
        </p:txBody>
      </p:sp>
      <p:pic>
        <p:nvPicPr>
          <p:cNvPr id="5" name="Content Placeholder 4" descr="FowlCholera1.jpg"/>
          <p:cNvPicPr>
            <a:picLocks noGrp="1" noChangeAspect="1"/>
          </p:cNvPicPr>
          <p:nvPr>
            <p:ph idx="1"/>
          </p:nvPr>
        </p:nvPicPr>
        <p:blipFill>
          <a:blip r:embed="rId2" cstate="print"/>
          <a:stretch>
            <a:fillRect/>
          </a:stretch>
        </p:blipFill>
        <p:spPr>
          <a:xfrm>
            <a:off x="5940152" y="1700808"/>
            <a:ext cx="3024336" cy="4752528"/>
          </a:xfrm>
        </p:spPr>
      </p:pic>
      <p:sp>
        <p:nvSpPr>
          <p:cNvPr id="4" name="Text Placeholder 3"/>
          <p:cNvSpPr>
            <a:spLocks noGrp="1"/>
          </p:cNvSpPr>
          <p:nvPr>
            <p:ph type="body" sz="half" idx="2"/>
          </p:nvPr>
        </p:nvSpPr>
        <p:spPr>
          <a:xfrm>
            <a:off x="0" y="0"/>
            <a:ext cx="5580112" cy="6858000"/>
          </a:xfrm>
        </p:spPr>
        <p:txBody>
          <a:bodyPr>
            <a:normAutofit lnSpcReduction="10000"/>
          </a:bodyPr>
          <a:lstStyle/>
          <a:p>
            <a:pPr algn="just" rtl="0"/>
            <a:r>
              <a:rPr lang="en-US" sz="2000" dirty="0" smtClean="0"/>
              <a:t>	</a:t>
            </a:r>
            <a:r>
              <a:rPr lang="en-US" sz="2000" b="1" dirty="0" smtClean="0"/>
              <a:t>Fowl cholera is highly contagious &amp; affects a wide range of domestic &amp; wild birds in most countries. It is usually manifests as septicemia with high morbidity &amp; mortality (</a:t>
            </a:r>
            <a:r>
              <a:rPr lang="en-US" sz="2000" b="1" dirty="0" err="1" smtClean="0"/>
              <a:t>upto</a:t>
            </a:r>
            <a:r>
              <a:rPr lang="en-US" sz="2000" b="1" dirty="0" smtClean="0"/>
              <a:t> 70%), but may also occurs in a chronic form.  Fowl cholera is most prevalent in summer &amp; winter. Turkeys, domestic ducks &amp; geese are more susceptible to disease than chicken. The disease often result in reduced egg production &amp; localized infections. </a:t>
            </a:r>
          </a:p>
          <a:p>
            <a:pPr algn="just" rtl="0"/>
            <a:r>
              <a:rPr lang="en-US" sz="2000" b="1" dirty="0" smtClean="0"/>
              <a:t>	Chronically infected birds are major reservoirs of infection. Excretions from infected birds may spread the disease within the flock, either directly or indirectly. Signs of acute disease in turkey are usually apparent for only few hours before death &amp; include fever, diarrhea, </a:t>
            </a:r>
            <a:r>
              <a:rPr lang="en-US" sz="2000" b="1" dirty="0" err="1" smtClean="0"/>
              <a:t>mucoid</a:t>
            </a:r>
            <a:r>
              <a:rPr lang="en-US" sz="2000" b="1" dirty="0" smtClean="0"/>
              <a:t> oral discharge. 	</a:t>
            </a:r>
          </a:p>
          <a:p>
            <a:pPr algn="just" rtl="0"/>
            <a:r>
              <a:rPr lang="en-US" sz="2000" b="1" dirty="0" smtClean="0"/>
              <a:t>	Chronic fowl cholera may result from infection with a strain of low virulence or may be as sequel to the acute disease.  Localized infections are the hallmark of this form. Swollen wattles, joints or footpad &amp; conjunctivitis, </a:t>
            </a:r>
            <a:r>
              <a:rPr lang="en-US" sz="2000" b="1" dirty="0" err="1" smtClean="0"/>
              <a:t>torticollis</a:t>
            </a:r>
            <a:r>
              <a:rPr lang="en-US" sz="2000" b="1" dirty="0" smtClean="0"/>
              <a:t>, </a:t>
            </a:r>
            <a:r>
              <a:rPr lang="en-US" sz="2000" b="1" dirty="0" err="1" smtClean="0"/>
              <a:t>rales</a:t>
            </a:r>
            <a:r>
              <a:rPr lang="en-US" sz="2000" b="1" dirty="0" smtClean="0"/>
              <a:t> or </a:t>
            </a:r>
            <a:r>
              <a:rPr lang="en-US" sz="2000" b="1" dirty="0" err="1" smtClean="0"/>
              <a:t>dyspnea</a:t>
            </a:r>
            <a:r>
              <a:rPr lang="en-US" sz="2000" b="1" dirty="0" smtClean="0"/>
              <a:t> may be present.</a:t>
            </a:r>
            <a:endParaRPr lang="ar-IQ"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IQ"/>
          </a:p>
        </p:txBody>
      </p:sp>
      <p:pic>
        <p:nvPicPr>
          <p:cNvPr id="8" name="Content Placeholder 7" descr="avian_cholera_victim.jpg"/>
          <p:cNvPicPr>
            <a:picLocks noGrp="1" noChangeAspect="1"/>
          </p:cNvPicPr>
          <p:nvPr>
            <p:ph sz="half" idx="1"/>
          </p:nvPr>
        </p:nvPicPr>
        <p:blipFill>
          <a:blip r:embed="rId2" cstate="print"/>
          <a:stretch>
            <a:fillRect/>
          </a:stretch>
        </p:blipFill>
        <p:spPr>
          <a:xfrm>
            <a:off x="323528" y="1772816"/>
            <a:ext cx="3816424" cy="4464496"/>
          </a:xfrm>
        </p:spPr>
      </p:pic>
      <p:pic>
        <p:nvPicPr>
          <p:cNvPr id="9" name="Content Placeholder 8" descr="fowl.jpg"/>
          <p:cNvPicPr>
            <a:picLocks noGrp="1" noChangeAspect="1"/>
          </p:cNvPicPr>
          <p:nvPr>
            <p:ph sz="half" idx="2"/>
          </p:nvPr>
        </p:nvPicPr>
        <p:blipFill>
          <a:blip r:embed="rId3" cstate="print"/>
          <a:stretch>
            <a:fillRect/>
          </a:stretch>
        </p:blipFill>
        <p:spPr>
          <a:xfrm>
            <a:off x="4499992" y="1844824"/>
            <a:ext cx="4032448" cy="432047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68144" y="273050"/>
            <a:ext cx="2952328" cy="1571774"/>
          </a:xfrm>
        </p:spPr>
        <p:txBody>
          <a:bodyPr anchor="ctr">
            <a:normAutofit/>
          </a:bodyPr>
          <a:lstStyle/>
          <a:p>
            <a:pPr algn="ctr" rtl="0"/>
            <a:r>
              <a:rPr lang="en-US" sz="3200" dirty="0" smtClean="0"/>
              <a:t>Rabbit </a:t>
            </a:r>
            <a:r>
              <a:rPr lang="en-US" sz="3200" dirty="0" err="1" smtClean="0"/>
              <a:t>pasteurellosis</a:t>
            </a:r>
            <a:endParaRPr lang="ar-IQ" sz="3200" dirty="0"/>
          </a:p>
        </p:txBody>
      </p:sp>
      <p:pic>
        <p:nvPicPr>
          <p:cNvPr id="8" name="Content Placeholder 7" descr="rabbit_care4.jpg"/>
          <p:cNvPicPr>
            <a:picLocks noGrp="1" noChangeAspect="1"/>
          </p:cNvPicPr>
          <p:nvPr>
            <p:ph idx="1"/>
          </p:nvPr>
        </p:nvPicPr>
        <p:blipFill>
          <a:blip r:embed="rId2" cstate="print"/>
          <a:stretch>
            <a:fillRect/>
          </a:stretch>
        </p:blipFill>
        <p:spPr>
          <a:xfrm>
            <a:off x="5867400" y="2060848"/>
            <a:ext cx="3025080" cy="3960439"/>
          </a:xfrm>
        </p:spPr>
      </p:pic>
      <p:sp>
        <p:nvSpPr>
          <p:cNvPr id="7" name="Text Placeholder 6"/>
          <p:cNvSpPr>
            <a:spLocks noGrp="1"/>
          </p:cNvSpPr>
          <p:nvPr>
            <p:ph type="body" sz="half" idx="2"/>
          </p:nvPr>
        </p:nvSpPr>
        <p:spPr>
          <a:xfrm>
            <a:off x="179512" y="188640"/>
            <a:ext cx="5400600" cy="6480720"/>
          </a:xfrm>
        </p:spPr>
        <p:txBody>
          <a:bodyPr>
            <a:normAutofit/>
          </a:bodyPr>
          <a:lstStyle/>
          <a:p>
            <a:pPr algn="just" rtl="0"/>
            <a:r>
              <a:rPr lang="en-US" sz="2000" b="1" dirty="0" smtClean="0"/>
              <a:t>	</a:t>
            </a:r>
            <a:r>
              <a:rPr lang="en-US" sz="2000" b="1" dirty="0" err="1" smtClean="0"/>
              <a:t>Pasteurellosis</a:t>
            </a:r>
            <a:r>
              <a:rPr lang="en-US" sz="2000" b="1" dirty="0" smtClean="0"/>
              <a:t> often called snuffles is the most important bacterial disease of rabbits &amp; is the most often caused by P. </a:t>
            </a:r>
            <a:r>
              <a:rPr lang="en-US" sz="2000" b="1" dirty="0" err="1" smtClean="0"/>
              <a:t>multocida</a:t>
            </a:r>
            <a:r>
              <a:rPr lang="en-US" sz="2000" b="1" dirty="0" smtClean="0"/>
              <a:t>. 50% of raised rabbits may have upper respiratory colonization by P. </a:t>
            </a:r>
            <a:r>
              <a:rPr lang="en-US" sz="2000" b="1" dirty="0" err="1" smtClean="0"/>
              <a:t>multocida</a:t>
            </a:r>
            <a:r>
              <a:rPr lang="en-US" sz="2000" b="1" dirty="0" smtClean="0"/>
              <a:t> &amp; may are asymptomatic. Neonates become colonized during parturition. </a:t>
            </a:r>
            <a:r>
              <a:rPr lang="en-US" sz="2000" b="1" dirty="0" err="1" smtClean="0"/>
              <a:t>Envirnmental</a:t>
            </a:r>
            <a:r>
              <a:rPr lang="en-US" sz="2000" b="1" dirty="0" smtClean="0"/>
              <a:t> factors such as </a:t>
            </a:r>
            <a:r>
              <a:rPr lang="en-US" sz="2000" b="1" dirty="0" err="1" smtClean="0"/>
              <a:t>temperatue</a:t>
            </a:r>
            <a:r>
              <a:rPr lang="en-US" sz="2000" b="1" dirty="0" smtClean="0"/>
              <a:t> fluctuation, increased ammonia levels, poor sanitation, gestation &amp; old age may initiate clinical disease.</a:t>
            </a:r>
          </a:p>
          <a:p>
            <a:pPr algn="just" rtl="0"/>
            <a:r>
              <a:rPr lang="en-US" sz="2000" b="1" dirty="0" smtClean="0"/>
              <a:t>	</a:t>
            </a:r>
            <a:r>
              <a:rPr lang="en-US" sz="2000" b="1" dirty="0" err="1" smtClean="0"/>
              <a:t>Pasteurellois</a:t>
            </a:r>
            <a:r>
              <a:rPr lang="en-US" sz="2000" b="1" dirty="0" smtClean="0"/>
              <a:t> in rabbits also manifests as </a:t>
            </a:r>
            <a:r>
              <a:rPr lang="en-US" sz="2000" b="1" dirty="0" err="1" smtClean="0"/>
              <a:t>otitis</a:t>
            </a:r>
            <a:r>
              <a:rPr lang="en-US" sz="2000" b="1" dirty="0" smtClean="0"/>
              <a:t> media or </a:t>
            </a:r>
            <a:r>
              <a:rPr lang="en-US" sz="2000" b="1" dirty="0" err="1" smtClean="0"/>
              <a:t>interna</a:t>
            </a:r>
            <a:r>
              <a:rPr lang="en-US" sz="2000" b="1" dirty="0" smtClean="0"/>
              <a:t>, pneumonia, abscesses, conjunctivitis, mastitis, </a:t>
            </a:r>
            <a:r>
              <a:rPr lang="en-US" sz="2000" b="1" dirty="0" err="1" smtClean="0"/>
              <a:t>metritis</a:t>
            </a:r>
            <a:r>
              <a:rPr lang="en-US" sz="2000" b="1" dirty="0" smtClean="0"/>
              <a:t>, &amp; septicemia. Signs exhibited depend on the site of infection &amp; may include </a:t>
            </a:r>
            <a:r>
              <a:rPr lang="en-US" sz="2000" b="1" dirty="0" err="1" smtClean="0"/>
              <a:t>oculonasal</a:t>
            </a:r>
            <a:r>
              <a:rPr lang="en-US" sz="2000" b="1" dirty="0" smtClean="0"/>
              <a:t> discharge, </a:t>
            </a:r>
            <a:r>
              <a:rPr lang="en-US" sz="2000" b="1" dirty="0" err="1" smtClean="0"/>
              <a:t>sunffling</a:t>
            </a:r>
            <a:r>
              <a:rPr lang="en-US" sz="2000" b="1" dirty="0" smtClean="0"/>
              <a:t>, </a:t>
            </a:r>
            <a:r>
              <a:rPr lang="en-US" sz="2000" b="1" dirty="0" err="1" smtClean="0"/>
              <a:t>dyspnea</a:t>
            </a:r>
            <a:r>
              <a:rPr lang="en-US" sz="2000" b="1" dirty="0" smtClean="0"/>
              <a:t>, </a:t>
            </a:r>
            <a:r>
              <a:rPr lang="en-US" sz="2000" b="1" dirty="0" err="1" smtClean="0"/>
              <a:t>cynosis</a:t>
            </a:r>
            <a:r>
              <a:rPr lang="en-US" sz="2000" b="1" dirty="0" smtClean="0"/>
              <a:t>, </a:t>
            </a:r>
            <a:r>
              <a:rPr lang="en-US" sz="2000" b="1" dirty="0" err="1" smtClean="0"/>
              <a:t>torticollis</a:t>
            </a:r>
            <a:r>
              <a:rPr lang="en-US" sz="2000" b="1" dirty="0" smtClean="0"/>
              <a:t>, vaginal discharge subcutaneous swelling &amp; sudden death.</a:t>
            </a:r>
            <a:endParaRPr lang="ar-IQ"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273050"/>
            <a:ext cx="3096344" cy="2003822"/>
          </a:xfrm>
        </p:spPr>
        <p:txBody>
          <a:bodyPr anchor="ctr">
            <a:noAutofit/>
          </a:bodyPr>
          <a:lstStyle/>
          <a:p>
            <a:pPr algn="ctr" rtl="0"/>
            <a:r>
              <a:rPr lang="en-US" sz="3200" dirty="0" smtClean="0"/>
              <a:t> Other </a:t>
            </a:r>
            <a:r>
              <a:rPr lang="en-US" sz="3200" dirty="0" err="1" smtClean="0"/>
              <a:t>pasteurella</a:t>
            </a:r>
            <a:r>
              <a:rPr lang="en-US" sz="3200" dirty="0" smtClean="0"/>
              <a:t> species</a:t>
            </a:r>
            <a:endParaRPr lang="ar-IQ" sz="3200" dirty="0"/>
          </a:p>
        </p:txBody>
      </p:sp>
      <p:sp>
        <p:nvSpPr>
          <p:cNvPr id="3" name="Content Placeholder 2"/>
          <p:cNvSpPr>
            <a:spLocks noGrp="1"/>
          </p:cNvSpPr>
          <p:nvPr>
            <p:ph idx="1"/>
          </p:nvPr>
        </p:nvSpPr>
        <p:spPr>
          <a:xfrm>
            <a:off x="5940152" y="2996952"/>
            <a:ext cx="2746648" cy="3129211"/>
          </a:xfrm>
        </p:spPr>
        <p:txBody>
          <a:bodyPr/>
          <a:lstStyle/>
          <a:p>
            <a:endParaRPr lang="ar-IQ" dirty="0"/>
          </a:p>
        </p:txBody>
      </p:sp>
      <p:sp>
        <p:nvSpPr>
          <p:cNvPr id="4" name="Text Placeholder 3"/>
          <p:cNvSpPr>
            <a:spLocks noGrp="1"/>
          </p:cNvSpPr>
          <p:nvPr>
            <p:ph type="body" sz="half" idx="2"/>
          </p:nvPr>
        </p:nvSpPr>
        <p:spPr>
          <a:xfrm>
            <a:off x="323528" y="260648"/>
            <a:ext cx="5256584" cy="5865515"/>
          </a:xfrm>
        </p:spPr>
        <p:txBody>
          <a:bodyPr>
            <a:normAutofit/>
          </a:bodyPr>
          <a:lstStyle/>
          <a:p>
            <a:pPr algn="just" rtl="0"/>
            <a:r>
              <a:rPr lang="en-US" sz="2400" b="1" i="1" dirty="0" smtClean="0"/>
              <a:t>P. </a:t>
            </a:r>
            <a:r>
              <a:rPr lang="en-US" sz="2400" b="1" i="1" dirty="0" err="1" smtClean="0"/>
              <a:t>trehalosi</a:t>
            </a:r>
            <a:r>
              <a:rPr lang="en-US" sz="2400" b="1" i="1" dirty="0" smtClean="0"/>
              <a:t> </a:t>
            </a:r>
            <a:r>
              <a:rPr lang="en-US" sz="2400" b="1" dirty="0" smtClean="0"/>
              <a:t>is a cause of septicemia &amp; pneumonia in feeder lambs. The disease is characterized by a sudden onset of fever, anorexia, respiratory distress &amp; sudden death. All  breeds &amp; sexes are equally affected. Recently weaned or transported lams have the highest incidence of disease.  Most outbreaks occur from late summer. Infection by viruses or other bacteria increases susceptibility of lams to infection with </a:t>
            </a:r>
            <a:r>
              <a:rPr lang="en-US" sz="2400" b="1" i="1" dirty="0" smtClean="0"/>
              <a:t>P. </a:t>
            </a:r>
            <a:r>
              <a:rPr lang="en-US" sz="2400" b="1" i="1" dirty="0" err="1" smtClean="0"/>
              <a:t>tehalosi</a:t>
            </a:r>
            <a:r>
              <a:rPr lang="en-US" sz="2400" b="1" dirty="0" smtClean="0"/>
              <a:t>. Transmission is by direct or indirect contact.</a:t>
            </a:r>
            <a:endParaRPr lang="ar-IQ"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534</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Pasteurella</vt:lpstr>
      <vt:lpstr>Diseases  &amp; Epidemiology</vt:lpstr>
      <vt:lpstr>Hemorrhagic septicemia</vt:lpstr>
      <vt:lpstr>Slide 4</vt:lpstr>
      <vt:lpstr> Bovine &amp; porcine pneumonia</vt:lpstr>
      <vt:lpstr>Fowel cholera</vt:lpstr>
      <vt:lpstr>Slide 7</vt:lpstr>
      <vt:lpstr>Rabbit pasteurellosis</vt:lpstr>
      <vt:lpstr> Other pasteurella species</vt:lpstr>
      <vt:lpstr> Pathogenesis</vt:lpstr>
      <vt:lpstr> Laboratory diagnosis</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Pasteurella</dc:title>
  <dc:creator>dr1</dc:creator>
  <cp:lastModifiedBy>dr1</cp:lastModifiedBy>
  <cp:revision>42</cp:revision>
  <dcterms:created xsi:type="dcterms:W3CDTF">2011-01-15T15:29:52Z</dcterms:created>
  <dcterms:modified xsi:type="dcterms:W3CDTF">2011-04-14T14:26:23Z</dcterms:modified>
</cp:coreProperties>
</file>